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59" autoAdjust="0"/>
    <p:restoredTop sz="94660"/>
  </p:normalViewPr>
  <p:slideViewPr>
    <p:cSldViewPr snapToGrid="0">
      <p:cViewPr>
        <p:scale>
          <a:sx n="64" d="100"/>
          <a:sy n="64" d="100"/>
        </p:scale>
        <p:origin x="98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575FAA-2B74-40A5-AB74-F980A80F10BD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000555E-D163-4DEE-9A44-C9114EFA793A}">
      <dgm:prSet/>
      <dgm:spPr>
        <a:solidFill>
          <a:schemeClr val="tx2">
            <a:lumMod val="50000"/>
          </a:schemeClr>
        </a:solidFill>
      </dgm:spPr>
      <dgm:t>
        <a:bodyPr/>
        <a:lstStyle/>
        <a:p>
          <a:r>
            <a:rPr lang="en-US" dirty="0"/>
            <a:t>Single card outcome</a:t>
          </a:r>
        </a:p>
      </dgm:t>
    </dgm:pt>
    <dgm:pt modelId="{177B9308-8390-4057-A4BA-2E9CC8FEFA95}" type="parTrans" cxnId="{609FD4E6-3770-43A2-93C1-6D0E0272D9B0}">
      <dgm:prSet/>
      <dgm:spPr/>
      <dgm:t>
        <a:bodyPr/>
        <a:lstStyle/>
        <a:p>
          <a:endParaRPr lang="en-US"/>
        </a:p>
      </dgm:t>
    </dgm:pt>
    <dgm:pt modelId="{71DE388F-E022-449C-9390-532D637F5E60}" type="sibTrans" cxnId="{609FD4E6-3770-43A2-93C1-6D0E0272D9B0}">
      <dgm:prSet/>
      <dgm:spPr/>
      <dgm:t>
        <a:bodyPr/>
        <a:lstStyle/>
        <a:p>
          <a:endParaRPr lang="en-US"/>
        </a:p>
      </dgm:t>
    </dgm:pt>
    <dgm:pt modelId="{82739579-237B-4A72-B0D3-452AC17059EB}">
      <dgm:prSet/>
      <dgm:spPr>
        <a:solidFill>
          <a:schemeClr val="tx2">
            <a:lumMod val="50000"/>
          </a:schemeClr>
        </a:solidFill>
      </dgm:spPr>
      <dgm:t>
        <a:bodyPr/>
        <a:lstStyle/>
        <a:p>
          <a:r>
            <a:rPr lang="en-US" dirty="0"/>
            <a:t>Double card outcome</a:t>
          </a:r>
        </a:p>
      </dgm:t>
    </dgm:pt>
    <dgm:pt modelId="{5D97B427-40F4-4FE8-8C41-9662BFA6EAF1}" type="parTrans" cxnId="{F568FA56-C199-4AC4-9254-EA93E5735B0F}">
      <dgm:prSet/>
      <dgm:spPr/>
      <dgm:t>
        <a:bodyPr/>
        <a:lstStyle/>
        <a:p>
          <a:endParaRPr lang="en-US"/>
        </a:p>
      </dgm:t>
    </dgm:pt>
    <dgm:pt modelId="{39B50C10-9792-48CD-87BF-4F0165F5E4A0}" type="sibTrans" cxnId="{F568FA56-C199-4AC4-9254-EA93E5735B0F}">
      <dgm:prSet/>
      <dgm:spPr/>
      <dgm:t>
        <a:bodyPr/>
        <a:lstStyle/>
        <a:p>
          <a:endParaRPr lang="en-US"/>
        </a:p>
      </dgm:t>
    </dgm:pt>
    <dgm:pt modelId="{256A70CB-84EB-49E5-B4E6-30B135159EF6}">
      <dgm:prSet/>
      <dgm:spPr>
        <a:solidFill>
          <a:schemeClr val="tx2">
            <a:lumMod val="50000"/>
          </a:schemeClr>
        </a:solidFill>
      </dgm:spPr>
      <dgm:t>
        <a:bodyPr/>
        <a:lstStyle/>
        <a:p>
          <a:r>
            <a:rPr lang="en-US" dirty="0"/>
            <a:t>Simulation mode</a:t>
          </a:r>
        </a:p>
      </dgm:t>
    </dgm:pt>
    <dgm:pt modelId="{F171CFBF-579B-43A5-AFDC-934C6D9871AA}" type="parTrans" cxnId="{716DC6FC-0A6A-4440-8ADD-A09095159612}">
      <dgm:prSet/>
      <dgm:spPr/>
      <dgm:t>
        <a:bodyPr/>
        <a:lstStyle/>
        <a:p>
          <a:endParaRPr lang="en-US"/>
        </a:p>
      </dgm:t>
    </dgm:pt>
    <dgm:pt modelId="{404B340A-A3EC-40C0-A3A4-72F63FBD0C4A}" type="sibTrans" cxnId="{716DC6FC-0A6A-4440-8ADD-A09095159612}">
      <dgm:prSet/>
      <dgm:spPr/>
      <dgm:t>
        <a:bodyPr/>
        <a:lstStyle/>
        <a:p>
          <a:endParaRPr lang="en-US"/>
        </a:p>
      </dgm:t>
    </dgm:pt>
    <dgm:pt modelId="{665A63B9-4B7B-4499-9810-9F870EFF5225}" type="pres">
      <dgm:prSet presAssocID="{3A575FAA-2B74-40A5-AB74-F980A80F10BD}" presName="linear" presStyleCnt="0">
        <dgm:presLayoutVars>
          <dgm:animLvl val="lvl"/>
          <dgm:resizeHandles val="exact"/>
        </dgm:presLayoutVars>
      </dgm:prSet>
      <dgm:spPr/>
    </dgm:pt>
    <dgm:pt modelId="{7D52CFD3-5836-44F7-943A-01F18B3DAF80}" type="pres">
      <dgm:prSet presAssocID="{E000555E-D163-4DEE-9A44-C9114EFA793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6C02CE1-4031-418E-BC4A-1EE2541863EF}" type="pres">
      <dgm:prSet presAssocID="{71DE388F-E022-449C-9390-532D637F5E60}" presName="spacer" presStyleCnt="0"/>
      <dgm:spPr/>
    </dgm:pt>
    <dgm:pt modelId="{9BB372E7-4018-4269-943B-ADED0B8C841D}" type="pres">
      <dgm:prSet presAssocID="{82739579-237B-4A72-B0D3-452AC17059EB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56FEB5D-1CD1-4F54-90CB-66F668AFB94A}" type="pres">
      <dgm:prSet presAssocID="{39B50C10-9792-48CD-87BF-4F0165F5E4A0}" presName="spacer" presStyleCnt="0"/>
      <dgm:spPr/>
    </dgm:pt>
    <dgm:pt modelId="{77B70CB0-1B66-4D36-A6DE-9EDDF000D483}" type="pres">
      <dgm:prSet presAssocID="{256A70CB-84EB-49E5-B4E6-30B135159EF6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D7D5225-D752-44EE-801C-7D604FBF6DD2}" type="presOf" srcId="{256A70CB-84EB-49E5-B4E6-30B135159EF6}" destId="{77B70CB0-1B66-4D36-A6DE-9EDDF000D483}" srcOrd="0" destOrd="0" presId="urn:microsoft.com/office/officeart/2005/8/layout/vList2"/>
    <dgm:cxn modelId="{F568FA56-C199-4AC4-9254-EA93E5735B0F}" srcId="{3A575FAA-2B74-40A5-AB74-F980A80F10BD}" destId="{82739579-237B-4A72-B0D3-452AC17059EB}" srcOrd="1" destOrd="0" parTransId="{5D97B427-40F4-4FE8-8C41-9662BFA6EAF1}" sibTransId="{39B50C10-9792-48CD-87BF-4F0165F5E4A0}"/>
    <dgm:cxn modelId="{C73CDC87-F375-4404-9161-0BB619C37150}" type="presOf" srcId="{3A575FAA-2B74-40A5-AB74-F980A80F10BD}" destId="{665A63B9-4B7B-4499-9810-9F870EFF5225}" srcOrd="0" destOrd="0" presId="urn:microsoft.com/office/officeart/2005/8/layout/vList2"/>
    <dgm:cxn modelId="{CF35BBB2-7509-4F25-9C20-C76F561BAB0A}" type="presOf" srcId="{82739579-237B-4A72-B0D3-452AC17059EB}" destId="{9BB372E7-4018-4269-943B-ADED0B8C841D}" srcOrd="0" destOrd="0" presId="urn:microsoft.com/office/officeart/2005/8/layout/vList2"/>
    <dgm:cxn modelId="{7A2E19D1-99DC-4374-B4D1-AEDFC001A12D}" type="presOf" srcId="{E000555E-D163-4DEE-9A44-C9114EFA793A}" destId="{7D52CFD3-5836-44F7-943A-01F18B3DAF80}" srcOrd="0" destOrd="0" presId="urn:microsoft.com/office/officeart/2005/8/layout/vList2"/>
    <dgm:cxn modelId="{609FD4E6-3770-43A2-93C1-6D0E0272D9B0}" srcId="{3A575FAA-2B74-40A5-AB74-F980A80F10BD}" destId="{E000555E-D163-4DEE-9A44-C9114EFA793A}" srcOrd="0" destOrd="0" parTransId="{177B9308-8390-4057-A4BA-2E9CC8FEFA95}" sibTransId="{71DE388F-E022-449C-9390-532D637F5E60}"/>
    <dgm:cxn modelId="{716DC6FC-0A6A-4440-8ADD-A09095159612}" srcId="{3A575FAA-2B74-40A5-AB74-F980A80F10BD}" destId="{256A70CB-84EB-49E5-B4E6-30B135159EF6}" srcOrd="2" destOrd="0" parTransId="{F171CFBF-579B-43A5-AFDC-934C6D9871AA}" sibTransId="{404B340A-A3EC-40C0-A3A4-72F63FBD0C4A}"/>
    <dgm:cxn modelId="{ECB0DDAF-8626-433F-89A8-F3BB21A68081}" type="presParOf" srcId="{665A63B9-4B7B-4499-9810-9F870EFF5225}" destId="{7D52CFD3-5836-44F7-943A-01F18B3DAF80}" srcOrd="0" destOrd="0" presId="urn:microsoft.com/office/officeart/2005/8/layout/vList2"/>
    <dgm:cxn modelId="{257CFD1F-4580-429D-A1D6-289D120B0E09}" type="presParOf" srcId="{665A63B9-4B7B-4499-9810-9F870EFF5225}" destId="{86C02CE1-4031-418E-BC4A-1EE2541863EF}" srcOrd="1" destOrd="0" presId="urn:microsoft.com/office/officeart/2005/8/layout/vList2"/>
    <dgm:cxn modelId="{4E765E23-F6A9-4C06-BA3C-6E212B11B73A}" type="presParOf" srcId="{665A63B9-4B7B-4499-9810-9F870EFF5225}" destId="{9BB372E7-4018-4269-943B-ADED0B8C841D}" srcOrd="2" destOrd="0" presId="urn:microsoft.com/office/officeart/2005/8/layout/vList2"/>
    <dgm:cxn modelId="{AB727049-3F37-40AD-9E62-18AB6AE7AFA7}" type="presParOf" srcId="{665A63B9-4B7B-4499-9810-9F870EFF5225}" destId="{E56FEB5D-1CD1-4F54-90CB-66F668AFB94A}" srcOrd="3" destOrd="0" presId="urn:microsoft.com/office/officeart/2005/8/layout/vList2"/>
    <dgm:cxn modelId="{B4970155-C98D-4C80-82AD-39EAC78F4CDD}" type="presParOf" srcId="{665A63B9-4B7B-4499-9810-9F870EFF5225}" destId="{77B70CB0-1B66-4D36-A6DE-9EDDF000D48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52CFD3-5836-44F7-943A-01F18B3DAF80}">
      <dsp:nvSpPr>
        <dsp:cNvPr id="0" name=""/>
        <dsp:cNvSpPr/>
      </dsp:nvSpPr>
      <dsp:spPr>
        <a:xfrm>
          <a:off x="0" y="748632"/>
          <a:ext cx="6046132" cy="959400"/>
        </a:xfrm>
        <a:prstGeom prst="roundRect">
          <a:avLst/>
        </a:prstGeom>
        <a:solidFill>
          <a:schemeClr val="tx2">
            <a:lumMod val="5000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Single card outcome</a:t>
          </a:r>
        </a:p>
      </dsp:txBody>
      <dsp:txXfrm>
        <a:off x="46834" y="795466"/>
        <a:ext cx="5952464" cy="865732"/>
      </dsp:txXfrm>
    </dsp:sp>
    <dsp:sp modelId="{9BB372E7-4018-4269-943B-ADED0B8C841D}">
      <dsp:nvSpPr>
        <dsp:cNvPr id="0" name=""/>
        <dsp:cNvSpPr/>
      </dsp:nvSpPr>
      <dsp:spPr>
        <a:xfrm>
          <a:off x="0" y="1823232"/>
          <a:ext cx="6046132" cy="959400"/>
        </a:xfrm>
        <a:prstGeom prst="roundRect">
          <a:avLst/>
        </a:prstGeom>
        <a:solidFill>
          <a:schemeClr val="tx2">
            <a:lumMod val="5000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Double card outcome</a:t>
          </a:r>
        </a:p>
      </dsp:txBody>
      <dsp:txXfrm>
        <a:off x="46834" y="1870066"/>
        <a:ext cx="5952464" cy="865732"/>
      </dsp:txXfrm>
    </dsp:sp>
    <dsp:sp modelId="{77B70CB0-1B66-4D36-A6DE-9EDDF000D483}">
      <dsp:nvSpPr>
        <dsp:cNvPr id="0" name=""/>
        <dsp:cNvSpPr/>
      </dsp:nvSpPr>
      <dsp:spPr>
        <a:xfrm>
          <a:off x="0" y="2897833"/>
          <a:ext cx="6046132" cy="959400"/>
        </a:xfrm>
        <a:prstGeom prst="roundRect">
          <a:avLst/>
        </a:prstGeom>
        <a:solidFill>
          <a:schemeClr val="tx2">
            <a:lumMod val="50000"/>
          </a:schemeClr>
        </a:soli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Simulation mode</a:t>
          </a:r>
        </a:p>
      </dsp:txBody>
      <dsp:txXfrm>
        <a:off x="46834" y="2944667"/>
        <a:ext cx="5952464" cy="8657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1/7/2026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1/7/2026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9322FF5-8AD9-9F95-643A-11C66E548EE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rcRect t="2877" r="221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D9D2B9-CEE4-C3D0-09C6-4B188FE17E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EA90B4-3BFB-7DF1-9B85-426FA92CEC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Card outcome probability calculator</a:t>
            </a:r>
          </a:p>
        </p:txBody>
      </p:sp>
    </p:spTree>
    <p:extLst>
      <p:ext uri="{BB962C8B-B14F-4D97-AF65-F5344CB8AC3E}">
        <p14:creationId xmlns:p14="http://schemas.microsoft.com/office/powerpoint/2010/main" val="921096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3B9F9-0C4E-B33C-ACAD-5B156878A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effectLst/>
              </a:rPr>
              <a:t>Specific Suit Probability: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22534E0-8C37-3F0C-7224-CC752F0385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3092" b="7798"/>
          <a:stretch>
            <a:fillRect/>
          </a:stretch>
        </p:blipFill>
        <p:spPr>
          <a:xfrm>
            <a:off x="5574891" y="1386349"/>
            <a:ext cx="5211098" cy="35912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72AB39-F779-C0C7-6FB3-C1D6258D41C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effectLst/>
              </a:rPr>
              <a:t>Calculates the probability of drawing a card from a specific suit (Hearts, Diamonds, Clubs, or Spades).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216357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FA186-5AB4-D0B7-44BF-A47F1B1E3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effectLst/>
              </a:rPr>
              <a:t>No-Ace Probability: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5C9940-D3A4-FEBB-27AC-07FB3035505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effectLst/>
              </a:rPr>
              <a:t>Calculates the probability of not drawing an Ace. </a:t>
            </a:r>
            <a:endParaRPr lang="en-US" sz="2000" dirty="0"/>
          </a:p>
        </p:txBody>
      </p:sp>
      <p:pic>
        <p:nvPicPr>
          <p:cNvPr id="9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1E9B4F1-B339-8DFE-9F35-4631C7E5D7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5919" t="13277" r="42050" b="4365"/>
          <a:stretch>
            <a:fillRect/>
          </a:stretch>
        </p:blipFill>
        <p:spPr>
          <a:xfrm>
            <a:off x="5763801" y="1465351"/>
            <a:ext cx="5184045" cy="36909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60079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72D0B99-6A21-DE43-4B4D-DF41FBFC6C3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  <a:alphaModFix amt="35000"/>
          </a:blip>
          <a:srcRect l="5122" t="27319" r="43476" b="9592"/>
          <a:stretch>
            <a:fillRect/>
          </a:stretch>
        </p:blipFill>
        <p:spPr>
          <a:xfrm>
            <a:off x="-42746" y="0"/>
            <a:ext cx="12277492" cy="68580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05AA72-90CE-310E-1C1B-CD37F000B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609601"/>
            <a:ext cx="8676222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Multiple card draws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EDFD62-4670-EA34-F666-0B29AAF46E0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4709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A2499-B9E6-0EFE-2446-0FDA04D7C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effectLst/>
              </a:rPr>
              <a:t>Same Rank Probability:</a:t>
            </a:r>
            <a:endParaRPr lang="en-US" dirty="0"/>
          </a:p>
        </p:txBody>
      </p:sp>
      <p:pic>
        <p:nvPicPr>
          <p:cNvPr id="6" name="Content Placeholder 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C2C83F42-02F7-83CA-EFBA-AF0E86B406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3625" t="23013" r="32189" b="2137"/>
          <a:stretch>
            <a:fillRect/>
          </a:stretch>
        </p:blipFill>
        <p:spPr>
          <a:xfrm>
            <a:off x="5801031" y="1549809"/>
            <a:ext cx="5142271" cy="37583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7815D2-5983-41CD-04BF-99BEEB860C3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effectLst/>
              </a:rPr>
              <a:t>Calculates the probability that two drawn cards have the same rank.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39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0A7F2-4215-0623-E7D3-666AC94E6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effectLst/>
              </a:rPr>
              <a:t>One Ace and One Non-Ace Probability:</a:t>
            </a:r>
            <a:endParaRPr lang="en-US" dirty="0"/>
          </a:p>
        </p:txBody>
      </p:sp>
      <p:pic>
        <p:nvPicPr>
          <p:cNvPr id="6" name="Content Placeholder 5" descr="A close up of playing cards">
            <a:extLst>
              <a:ext uri="{FF2B5EF4-FFF2-40B4-BE49-F238E27FC236}">
                <a16:creationId xmlns:a16="http://schemas.microsoft.com/office/drawing/2014/main" id="{0E4A5A94-AD48-42A5-BC15-0E3178E40F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37473" y="1415845"/>
            <a:ext cx="5200510" cy="38149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85739D-6597-888E-513E-41B23D7F82D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effectLst/>
              </a:rPr>
              <a:t>Calculates the probability of drawing one Ace and one non-Ace card.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23168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DF1A1-FE47-F931-E4D7-88CEA04CB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effectLst/>
              </a:rPr>
              <a:t>Same Color Probability</a:t>
            </a:r>
            <a:r>
              <a:rPr lang="en-US" dirty="0">
                <a:effectLst/>
              </a:rPr>
              <a:t>:</a:t>
            </a:r>
            <a:endParaRPr lang="en-US" dirty="0"/>
          </a:p>
        </p:txBody>
      </p:sp>
      <p:pic>
        <p:nvPicPr>
          <p:cNvPr id="6" name="Content Placeholder 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AD0731DB-A2AF-415B-BB12-68C217F613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37703" t="11327" r="10022" b="18680"/>
          <a:stretch>
            <a:fillRect/>
          </a:stretch>
        </p:blipFill>
        <p:spPr>
          <a:xfrm>
            <a:off x="5869859" y="1455174"/>
            <a:ext cx="4935793" cy="380508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70DC66-5ABF-0187-36CC-1AA0239FB30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effectLst/>
              </a:rPr>
              <a:t>Calculates the probability that both drawn cards are of the same color (red or black).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94821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8CA7F1-D611-8234-882B-5B304CF97A6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1999" cy="68357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77A487-7DD7-8653-1DD5-75C7B6D9B7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Simulation mode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0AD9A1-255E-06F3-5D7D-70D7917467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383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2114A-50C3-DA17-9B91-100FCB4EE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effectLst/>
              </a:rPr>
              <a:t>Ace Probability Simulation: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6F6A0B2-69CA-979F-B0DE-B7D2E4F04B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2591"/>
          <a:stretch>
            <a:fillRect/>
          </a:stretch>
        </p:blipFill>
        <p:spPr>
          <a:xfrm>
            <a:off x="5756223" y="1366418"/>
            <a:ext cx="5291189" cy="36679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E0AB0A-A4F9-9A15-2DBD-BB05DF62527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effectLst/>
              </a:rPr>
              <a:t>Uses random card draws to estimate the probability of drawing an Ace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82232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E32DE-78B5-DE64-D4F3-10E68C2B9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effectLst/>
              </a:rPr>
              <a:t>Face Card Probability Simulation: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AEFF6FE-2EE0-FC2A-6378-5B513C2054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23702"/>
          <a:stretch>
            <a:fillRect/>
          </a:stretch>
        </p:blipFill>
        <p:spPr>
          <a:xfrm>
            <a:off x="6407958" y="1270417"/>
            <a:ext cx="4534862" cy="39054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69DF61-9282-5E8F-B1B3-FFD98494AA9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effectLst/>
              </a:rPr>
              <a:t>Uses simulation to estimate the probability of drawing a face card.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14771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AEA1C-598B-49FC-0B0D-E13485BED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effectLst/>
              </a:rPr>
              <a:t>Same Rank Simulation: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60B98AE-88F1-D3D0-4E9A-EA2DD1D7D5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632395"/>
            <a:ext cx="4661941" cy="35932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1DA971-7CFE-F15B-874A-63CDE6895A4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effectLst/>
              </a:rPr>
              <a:t>Simulates two card draws to estimate the probability of drawing cards with the same rank.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38477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067CF-4134-466E-011F-7789D4C57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851" y="1430179"/>
            <a:ext cx="3029313" cy="3675908"/>
          </a:xfrm>
        </p:spPr>
        <p:txBody>
          <a:bodyPr anchor="ctr">
            <a:normAutofit/>
          </a:bodyPr>
          <a:lstStyle/>
          <a:p>
            <a:r>
              <a:rPr lang="en-US" sz="4000" dirty="0"/>
              <a:t>Key features: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475056-B0EB-44BE-8568-61ABEFB2E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4" y="0"/>
            <a:ext cx="8132066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2C8E2EC-73A4-48C2-B4D7-D7726BD90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9971" y="0"/>
            <a:ext cx="0" cy="685800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E82ABBDC-7A44-4AE8-A04F-B5495481B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894952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39B2F95A-A368-E3E3-6255-C582AB1526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2400649"/>
              </p:ext>
            </p:extLst>
          </p:nvPr>
        </p:nvGraphicFramePr>
        <p:xfrm>
          <a:off x="5054375" y="965200"/>
          <a:ext cx="6046133" cy="46058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264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7" grpId="0">
        <p:bldAsOne/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3A2CC9-C366-5BFB-0CB4-A97CD1EA99F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90ACE3-C319-2B01-6255-02371C408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   </a:t>
            </a:r>
            <a:r>
              <a:rPr lang="en-US" sz="6600" dirty="0"/>
              <a:t>thanks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BF5D93-50D9-B07D-9FA2-9160557256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Credits: </a:t>
            </a:r>
            <a:r>
              <a:rPr lang="en-US" dirty="0" err="1"/>
              <a:t>azbah</a:t>
            </a:r>
            <a:r>
              <a:rPr lang="en-US" dirty="0"/>
              <a:t> Naveed &amp; </a:t>
            </a:r>
            <a:r>
              <a:rPr lang="en-US" dirty="0" err="1"/>
              <a:t>noorulain</a:t>
            </a:r>
            <a:endParaRPr lang="en-US" dirty="0"/>
          </a:p>
          <a:p>
            <a:r>
              <a:rPr lang="en-US" dirty="0"/>
              <a:t>Instructor: Prof. </a:t>
            </a:r>
            <a:r>
              <a:rPr lang="en-US" dirty="0" err="1"/>
              <a:t>waqas</a:t>
            </a:r>
            <a:r>
              <a:rPr lang="en-US" dirty="0"/>
              <a:t> </a:t>
            </a:r>
            <a:r>
              <a:rPr lang="en-US" dirty="0" err="1"/>
              <a:t>ali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3448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tack of bank cards">
            <a:extLst>
              <a:ext uri="{FF2B5EF4-FFF2-40B4-BE49-F238E27FC236}">
                <a16:creationId xmlns:a16="http://schemas.microsoft.com/office/drawing/2014/main" id="{3BFB1B11-8CC7-6693-C892-F9F19F23AEC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  <a:alphaModFix amt="35000"/>
          </a:blip>
          <a:srcRect t="5818" b="10227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E00E6A-57D0-B964-F454-1AA80308C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609601"/>
            <a:ext cx="8676222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Single card outcome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B0DFD4-25EB-094C-1B03-123F1F5FC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51012" y="3886200"/>
            <a:ext cx="8676222" cy="1905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endParaRPr lang="en-US" sz="2100" dirty="0"/>
          </a:p>
          <a:p>
            <a:pPr algn="ctr"/>
            <a:endParaRPr lang="en-US" sz="2100" dirty="0"/>
          </a:p>
          <a:p>
            <a:pPr algn="ctr"/>
            <a:endParaRPr lang="en-US" sz="2100" dirty="0"/>
          </a:p>
          <a:p>
            <a:pPr algn="ctr"/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1764702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02A01-0FBE-F902-FD27-159E6505F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u="sng" dirty="0">
                <a:effectLst/>
              </a:rPr>
              <a:t>Face Card Probability:</a:t>
            </a:r>
            <a:endParaRPr lang="en-US" dirty="0"/>
          </a:p>
        </p:txBody>
      </p:sp>
      <p:pic>
        <p:nvPicPr>
          <p:cNvPr id="6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BF7255F-2F12-7D52-99BA-9CE0BA44F3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9579" t="27208" r="41454" b="18091"/>
          <a:stretch>
            <a:fillRect/>
          </a:stretch>
        </p:blipFill>
        <p:spPr>
          <a:xfrm>
            <a:off x="5565058" y="1305233"/>
            <a:ext cx="5565058" cy="40631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74F0BA-B7C8-043F-0951-50B323FCBA3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effectLst/>
              </a:rPr>
              <a:t>Calculates the probability of drawing any face card (Jack, Queen, or King) from the deck.</a:t>
            </a:r>
            <a:br>
              <a:rPr lang="en-US" sz="2000" dirty="0">
                <a:effectLst/>
              </a:rPr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39242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F6E2D-7993-6F68-9274-6BE4EECB3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effectLst/>
              </a:rPr>
              <a:t>Specific Face Card Probability: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  <p:pic>
        <p:nvPicPr>
          <p:cNvPr id="6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31CF5A6-5B95-41B2-D766-221153E2FE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9309" t="21033" r="41156" b="24267"/>
          <a:stretch>
            <a:fillRect/>
          </a:stretch>
        </p:blipFill>
        <p:spPr>
          <a:xfrm>
            <a:off x="5673212" y="1289255"/>
            <a:ext cx="5594555" cy="42794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3BA1E4-E431-B3F0-B013-B4E0214B14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/>
          <a:p>
            <a:r>
              <a:rPr lang="en-US" sz="1800" dirty="0">
                <a:effectLst/>
              </a:rPr>
              <a:t> Calculates the probability of drawing a specific face card such as Jack, Queen, Joker. or King. 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47923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1DB52-DC5B-6189-DE26-B4C6D581E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effectLst/>
              </a:rPr>
              <a:t>Number Card Probability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6C9FD5-E813-2867-D05E-C180F87D98F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effectLst/>
              </a:rPr>
              <a:t>Calculates the probability of drawing a number card (2–10) from the deck. </a:t>
            </a:r>
            <a:endParaRPr lang="en-US" sz="2000" dirty="0"/>
          </a:p>
        </p:txBody>
      </p:sp>
      <p:pic>
        <p:nvPicPr>
          <p:cNvPr id="9" name="Content Placeholder 5">
            <a:extLst>
              <a:ext uri="{FF2B5EF4-FFF2-40B4-BE49-F238E27FC236}">
                <a16:creationId xmlns:a16="http://schemas.microsoft.com/office/drawing/2014/main" id="{EE715644-2DEE-57F1-AE84-0496DE5E49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0940" t="33207" r="42605" b="24317"/>
          <a:stretch>
            <a:fillRect/>
          </a:stretch>
        </p:blipFill>
        <p:spPr>
          <a:xfrm>
            <a:off x="5575609" y="1441296"/>
            <a:ext cx="5348869" cy="37886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44534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C9FDD-BA49-4D58-C593-867E4F7FB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effectLst/>
              </a:rPr>
              <a:t>Specific Number Card Probability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C9176E-3BB1-AEAA-BF85-7AA309EFD67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effectLst/>
              </a:rPr>
              <a:t>Calculates the probability of drawing a specific number card chosen by the user. </a:t>
            </a:r>
            <a:endParaRPr lang="en-US" dirty="0"/>
          </a:p>
        </p:txBody>
      </p:sp>
      <p:pic>
        <p:nvPicPr>
          <p:cNvPr id="11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C387988-8D15-EC51-4968-7B765B9B4A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1069" t="27208" r="43274" b="21032"/>
          <a:stretch>
            <a:fillRect/>
          </a:stretch>
        </p:blipFill>
        <p:spPr>
          <a:xfrm>
            <a:off x="5742039" y="1305314"/>
            <a:ext cx="5305374" cy="37901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40210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36E5E-E0C7-FB18-50A7-EE52850FD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effectLst/>
              </a:rPr>
              <a:t>Ace Probability: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735A8A-92CC-2B31-D262-E7797FB77CC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effectLst/>
              </a:rPr>
              <a:t>Calculates the probability of drawing an Ace from the deck.</a:t>
            </a:r>
            <a:endParaRPr lang="en-US" sz="2000" dirty="0"/>
          </a:p>
        </p:txBody>
      </p:sp>
      <p:pic>
        <p:nvPicPr>
          <p:cNvPr id="9" name="Content Placeholder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76282AF-AD9A-05C7-E714-6A73E8466B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6768" t="19856" r="38641" b="14855"/>
          <a:stretch>
            <a:fillRect/>
          </a:stretch>
        </p:blipFill>
        <p:spPr>
          <a:xfrm>
            <a:off x="5584723" y="1487129"/>
            <a:ext cx="5338916" cy="388374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27590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A460D-2AC3-281E-C179-06F397F17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>
                <a:effectLst/>
              </a:rPr>
              <a:t>Specific Card Probability:</a:t>
            </a:r>
            <a:endParaRPr lang="en-US" dirty="0"/>
          </a:p>
        </p:txBody>
      </p:sp>
      <p:pic>
        <p:nvPicPr>
          <p:cNvPr id="6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090FCA3-166B-2C88-4BDB-B705E6FB60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8588" t="19268" r="37153" b="21032"/>
          <a:stretch>
            <a:fillRect/>
          </a:stretch>
        </p:blipFill>
        <p:spPr>
          <a:xfrm>
            <a:off x="5614219" y="1307690"/>
            <a:ext cx="5525729" cy="40312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2BF4DF-628A-EBA0-9949-042BDF6E3D8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effectLst/>
              </a:rPr>
              <a:t>Calculates the probability of drawing one exact card from the deck.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75664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2b4215f-76d5-4ed8-bda0-5cbc87c4a5b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99C2E5D77BF4B4A854FF9961F4FD9DB" ma:contentTypeVersion="6" ma:contentTypeDescription="Create a new document." ma:contentTypeScope="" ma:versionID="fb714e409bfe4d206129db17f7cc40c9">
  <xsd:schema xmlns:xsd="http://www.w3.org/2001/XMLSchema" xmlns:xs="http://www.w3.org/2001/XMLSchema" xmlns:p="http://schemas.microsoft.com/office/2006/metadata/properties" xmlns:ns3="a2b4215f-76d5-4ed8-bda0-5cbc87c4a5b7" targetNamespace="http://schemas.microsoft.com/office/2006/metadata/properties" ma:root="true" ma:fieldsID="803c2d14a924b2390e0dd144f5bb785f" ns3:_="">
    <xsd:import namespace="a2b4215f-76d5-4ed8-bda0-5cbc87c4a5b7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b4215f-76d5-4ed8-bda0-5cbc87c4a5b7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2D3A27C-0D92-4663-A7DD-D84752E5EA45}">
  <ds:schemaRefs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purl.org/dc/terms/"/>
    <ds:schemaRef ds:uri="a2b4215f-76d5-4ed8-bda0-5cbc87c4a5b7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0B08E66-52BF-4ACE-A64C-947F359462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E54838C-F16E-47FB-A2AA-CA3887BBE69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2b4215f-76d5-4ed8-bda0-5cbc87c4a5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191</TotalTime>
  <Words>301</Words>
  <Application>Microsoft Office PowerPoint</Application>
  <PresentationFormat>Widescreen</PresentationFormat>
  <Paragraphs>43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Century Gothic</vt:lpstr>
      <vt:lpstr>Mesh</vt:lpstr>
      <vt:lpstr>presentation</vt:lpstr>
      <vt:lpstr>Key features:</vt:lpstr>
      <vt:lpstr>Single card outcome</vt:lpstr>
      <vt:lpstr>Face Card Probability:</vt:lpstr>
      <vt:lpstr>Specific Face Card Probability: </vt:lpstr>
      <vt:lpstr>Number Card Probability</vt:lpstr>
      <vt:lpstr>Specific Number Card Probability</vt:lpstr>
      <vt:lpstr>Ace Probability:</vt:lpstr>
      <vt:lpstr>Specific Card Probability:</vt:lpstr>
      <vt:lpstr>Specific Suit Probability:</vt:lpstr>
      <vt:lpstr>No-Ace Probability:</vt:lpstr>
      <vt:lpstr>Multiple card draws</vt:lpstr>
      <vt:lpstr>Same Rank Probability:</vt:lpstr>
      <vt:lpstr>One Ace and One Non-Ace Probability:</vt:lpstr>
      <vt:lpstr>Same Color Probability:</vt:lpstr>
      <vt:lpstr>Simulation mode</vt:lpstr>
      <vt:lpstr>Ace Probability Simulation:</vt:lpstr>
      <vt:lpstr>Face Card Probability Simulation:</vt:lpstr>
      <vt:lpstr>Same Rank Simulation:</vt:lpstr>
      <vt:lpstr>                             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FA23-BSE-100(MUHAMMAD AWAIS)</dc:creator>
  <cp:lastModifiedBy>Alizay Ashar</cp:lastModifiedBy>
  <cp:revision>7</cp:revision>
  <dcterms:created xsi:type="dcterms:W3CDTF">2026-01-05T08:41:50Z</dcterms:created>
  <dcterms:modified xsi:type="dcterms:W3CDTF">2026-01-07T19:45:36Z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0x010100599C2E5D77BF4B4A854FF9961F4FD9DB</vt:lpwstr>
  </property>
</Properties>
</file>

<file path=docProps/thumbnail.jpeg>
</file>